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4"/>
    <p:sldMasterId id="2147483984" r:id="rId5"/>
  </p:sldMasterIdLst>
  <p:notesMasterIdLst>
    <p:notesMasterId r:id="rId38"/>
  </p:notesMasterIdLst>
  <p:handoutMasterIdLst>
    <p:handoutMasterId r:id="rId39"/>
  </p:handoutMasterIdLst>
  <p:sldIdLst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7" r:id="rId20"/>
    <p:sldId id="276" r:id="rId21"/>
    <p:sldId id="279" r:id="rId22"/>
    <p:sldId id="290" r:id="rId23"/>
    <p:sldId id="291" r:id="rId24"/>
    <p:sldId id="292" r:id="rId25"/>
    <p:sldId id="293" r:id="rId26"/>
    <p:sldId id="284" r:id="rId27"/>
    <p:sldId id="285" r:id="rId28"/>
    <p:sldId id="286" r:id="rId29"/>
    <p:sldId id="287" r:id="rId30"/>
    <p:sldId id="288" r:id="rId31"/>
    <p:sldId id="289" r:id="rId32"/>
    <p:sldId id="275" r:id="rId33"/>
    <p:sldId id="278" r:id="rId34"/>
    <p:sldId id="280" r:id="rId35"/>
    <p:sldId id="283" r:id="rId36"/>
    <p:sldId id="281" r:id="rId37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95CDC7-13A5-4F7E-A6A0-38E97DFBBEAF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제목 없는 구역" id="{B07FC39A-4F0E-458A-8DD7-7F3E1ACF2701}">
          <p14:sldIdLst>
            <p14:sldId id="269"/>
            <p14:sldId id="270"/>
            <p14:sldId id="272"/>
            <p14:sldId id="273"/>
            <p14:sldId id="274"/>
            <p14:sldId id="277"/>
            <p14:sldId id="276"/>
            <p14:sldId id="279"/>
            <p14:sldId id="290"/>
            <p14:sldId id="291"/>
            <p14:sldId id="292"/>
            <p14:sldId id="29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제목 없는 구역" id="{CA9163C7-82A7-4F10-BE7A-817FABA9E82D}">
          <p14:sldIdLst>
            <p14:sldId id="275"/>
            <p14:sldId id="278"/>
            <p14:sldId id="280"/>
            <p14:sldId id="28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F7F7"/>
    <a:srgbClr val="F3F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1839" autoAdjust="0"/>
  </p:normalViewPr>
  <p:slideViewPr>
    <p:cSldViewPr>
      <p:cViewPr varScale="1">
        <p:scale>
          <a:sx n="94" d="100"/>
          <a:sy n="94" d="100"/>
        </p:scale>
        <p:origin x="2322" y="8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484" y="2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/>
          <a:lstStyle>
            <a:lvl1pPr algn="r">
              <a:defRPr sz="1200"/>
            </a:lvl1pPr>
          </a:lstStyle>
          <a:p>
            <a:fld id="{72233055-23F2-4087-B592-D7788AE38BBC}" type="datetimeFigureOut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484" y="6456481"/>
            <a:ext cx="4302389" cy="340103"/>
          </a:xfrm>
          <a:prstGeom prst="rect">
            <a:avLst/>
          </a:prstGeom>
        </p:spPr>
        <p:txBody>
          <a:bodyPr vert="horz" lIns="92053" tIns="46026" rIns="92053" bIns="46026" rtlCol="0" anchor="b"/>
          <a:lstStyle>
            <a:lvl1pPr algn="r">
              <a:defRPr sz="1200"/>
            </a:lvl1pPr>
          </a:lstStyle>
          <a:p>
            <a:fld id="{42892113-885A-4A51-8945-5C831AEFB6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52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8" y="1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/>
          <a:lstStyle>
            <a:lvl1pPr algn="r">
              <a:defRPr sz="1200"/>
            </a:lvl1pPr>
          </a:lstStyle>
          <a:p>
            <a:fld id="{CDA3972B-9E53-4855-AF72-8B47D9422F26}" type="datetimeFigureOut">
              <a:rPr lang="ko-KR" altLang="en-US" smtClean="0"/>
              <a:pPr/>
              <a:t>2022-11-08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44" tIns="46022" rIns="92044" bIns="4602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28898"/>
            <a:ext cx="7942580" cy="3058954"/>
          </a:xfrm>
          <a:prstGeom prst="rect">
            <a:avLst/>
          </a:prstGeom>
        </p:spPr>
        <p:txBody>
          <a:bodyPr vert="horz" lIns="92044" tIns="46022" rIns="92044" bIns="4602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2044" tIns="46022" rIns="92044" bIns="46022" rtlCol="0" anchor="b"/>
          <a:lstStyle>
            <a:lvl1pPr algn="r">
              <a:defRPr sz="1200"/>
            </a:lvl1pPr>
          </a:lstStyle>
          <a:p>
            <a:fld id="{AEC1E829-0D75-4800-B82C-1E06C96071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36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CE4CBF-370D-42EE-97F2-685184ED6B1E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8CE6-F50C-4857-A69C-F1EE33789D5E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2B2A-20B0-48DF-A197-CD75A2B68298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981325"/>
            <a:ext cx="7010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E4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6" name="그림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5125"/>
            <a:ext cx="1158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597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20738" y="4100513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한빛아카데미㈜에</a:t>
            </a:r>
            <a:r>
              <a:rPr kumimoji="0" lang="ko-KR" altLang="en-US" sz="1200" dirty="0">
                <a:ea typeface="맑은 고딕" pitchFamily="50" charset="-127"/>
              </a:rPr>
              <a:t>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205038"/>
            <a:ext cx="71993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53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176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337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20C21F90-CD93-4A06-AE6C-4711CFB8503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71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/>
          <p:cNvSpPr txBox="1">
            <a:spLocks/>
          </p:cNvSpPr>
          <p:nvPr userDrawn="1"/>
        </p:nvSpPr>
        <p:spPr bwMode="auto">
          <a:xfrm>
            <a:off x="323850" y="550068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/>
          <p:cNvSpPr/>
          <p:nvPr userDrawn="1"/>
        </p:nvSpPr>
        <p:spPr>
          <a:xfrm>
            <a:off x="15875" y="6092825"/>
            <a:ext cx="9107488" cy="69850"/>
          </a:xfrm>
          <a:prstGeom prst="rect">
            <a:avLst/>
          </a:prstGeom>
          <a:solidFill>
            <a:srgbClr val="E4B902"/>
          </a:solidFill>
          <a:ln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0363"/>
            <a:ext cx="79057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3708400"/>
            <a:ext cx="7008812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94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4DB9-D0E1-4306-ADE3-031B9632D229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38C7-DC03-4B81-AAC5-A6BCB6392AD8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3E82-E6BA-483E-9B47-1D214982DCB4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6B5-7D8B-4EFF-8347-588B6827E4C3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F208-ECC0-4BBA-B975-24D1AE5D928A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40BD-825D-40B2-9F29-04CD3188036F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0A6D4EB-AC5F-4E45-A88F-1AADDDD20A21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99099DE-19EF-4614-878C-0844B5427617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3398D91-78AE-4658-8225-9B4F21ED3EEE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4368DE3-85FA-458B-8057-C00AAC692F3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 ftr="0"/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fld id="{97A7B959-D7F8-409A-8915-7ADD4BC4E46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0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8520" y="980728"/>
            <a:ext cx="9361040" cy="3351752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0" dirty="0" smtClean="0"/>
              <a:t>텍스트 빈도 분석 </a:t>
            </a:r>
            <a:r>
              <a:rPr lang="en-US" altLang="ko-KR" sz="3200" b="0" dirty="0" smtClean="0"/>
              <a:t>– 2</a:t>
            </a:r>
            <a:br>
              <a:rPr lang="en-US" altLang="ko-KR" sz="3200" b="0" dirty="0" smtClean="0"/>
            </a:br>
            <a:r>
              <a:rPr lang="en-US" altLang="ko-KR" sz="3200" b="0" dirty="0"/>
              <a:t/>
            </a:r>
            <a:br>
              <a:rPr lang="en-US" altLang="ko-KR" sz="3200" b="0" dirty="0"/>
            </a:br>
            <a:r>
              <a:rPr lang="en-US" altLang="ko-KR" sz="3200" b="0" dirty="0" smtClean="0"/>
              <a:t/>
            </a:r>
            <a:br>
              <a:rPr lang="en-US" altLang="ko-KR" sz="320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r>
              <a:rPr lang="en-US" altLang="ko-KR" sz="1050" b="0" dirty="0" smtClean="0"/>
              <a:t/>
            </a:r>
            <a:br>
              <a:rPr lang="en-US" altLang="ko-KR" sz="1050" b="0" dirty="0" smtClean="0"/>
            </a:br>
            <a:endParaRPr lang="ko-KR" altLang="en-US" sz="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4CBF-370D-42EE-97F2-685184ED6B1E}" type="datetime1">
              <a:rPr lang="ko-KR" altLang="en-US" smtClean="0"/>
              <a:t>2022-11-08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68DE3-85FA-458B-8057-C00AAC692F3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450912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최도진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558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k.kakaocdn.net/dn/bcxs8z/btqxIELUDTn/WaYe32nWRWClT1lQNkdEY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7" y="1207290"/>
            <a:ext cx="8788519" cy="52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2" name="Picture 4" descr="https://k.kakaocdn.net/dn/Iycvf/btqxIGppGWt/6ssinQnK6eL4948eRBkPJ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58" y="1268760"/>
            <a:ext cx="870496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70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https://k.kakaocdn.net/dn/c23lsm/btqxJaQ8QiG/ptAM3iCIIVnuobCPU5k7a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6" y="1334813"/>
            <a:ext cx="857695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02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https://k.kakaocdn.net/dn/5oOmz/btqxIF48jYg/YzcMwue5wb5YI1Lg1Bxxc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34813"/>
            <a:ext cx="857695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0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https://k.kakaocdn.net/dn/cAcZ6p/btqxJyRygZ5/qHkJU57VSTkNeKjUL7DKU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8" y="1253637"/>
            <a:ext cx="8865577" cy="498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11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https://k.kakaocdn.net/dn/bWpa0v/btqxJS3jyz2/MgWGcvYSrVciYjPs2kYIX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3" y="1340768"/>
            <a:ext cx="8395518" cy="47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6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https://k.kakaocdn.net/dn/6QAhS/btqxIErEsJK/hT1bwgBlvN46IzZCmyHdX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77829"/>
            <a:ext cx="8779561" cy="493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13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https://k.kakaocdn.net/dn/bpzmJE/btqxHTQqV6N/E8geIktYta5qcyHGIDLod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1" y="1196752"/>
            <a:ext cx="8669865" cy="487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www.rapidtables.org/ko/math/algebra/ln/ln-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72" y="476672"/>
            <a:ext cx="2491002" cy="20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538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290" name="Picture 2" descr="https://k.kakaocdn.net/dn/wpIeS/btqxKqZOOgR/cvjuq9HK6bxWxDU4UFyjZ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9" y="1268760"/>
            <a:ext cx="857695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94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 descr="https://k.kakaocdn.net/dn/ejmAdM/btqxHUuYrlf/v27zRXcGl2DZvFQorpALS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9" y="1196752"/>
            <a:ext cx="870496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9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 smtClean="0"/>
              <a:t>02. [</a:t>
            </a:r>
            <a:r>
              <a:rPr lang="ko-KR" altLang="en-US" sz="2000" smtClean="0"/>
              <a:t>한글 분석 </a:t>
            </a:r>
            <a:r>
              <a:rPr lang="en-US" altLang="ko-KR" sz="2000" smtClean="0"/>
              <a:t>+ </a:t>
            </a:r>
            <a:r>
              <a:rPr lang="ko-KR" altLang="en-US" sz="2000" smtClean="0"/>
              <a:t>워드클라우드</a:t>
            </a:r>
            <a:r>
              <a:rPr lang="en-US" altLang="ko-KR" sz="2000" smtClean="0"/>
              <a:t>] </a:t>
            </a:r>
            <a:r>
              <a:rPr lang="ko-KR" altLang="en-US" sz="2000" smtClean="0"/>
              <a:t>한글 뉴스 기사의 키워드 분석하기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2800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2400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</p:txBody>
      </p:sp>
      <p:pic>
        <p:nvPicPr>
          <p:cNvPr id="4096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557338"/>
            <a:ext cx="5256213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7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 descr="https://k.kakaocdn.net/dn/oXuTW/btqxIFKUnIk/39Bov0QQ32IlfJ4x1Zr41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752"/>
            <a:ext cx="8523532" cy="479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318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8434" name="Picture 2" descr="https://k.kakaocdn.net/dn/Db3CF/btqxJaDHdGX/I0ySBtM9cgTfb5BOsyTYT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6" y="1262805"/>
            <a:ext cx="8832981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27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Simple 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테스트용 문서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036048"/>
            <a:ext cx="6865984" cy="2160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6797" y="1010777"/>
            <a:ext cx="5256584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pip install 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scikit</a:t>
            </a:r>
            <a:r>
              <a:rPr lang="en-US" altLang="ko-KR" sz="2400" dirty="0" smtClean="0">
                <a:solidFill>
                  <a:srgbClr val="FF0000"/>
                </a:solidFill>
              </a:rPr>
              <a:t>-learn</a:t>
            </a:r>
            <a:endParaRPr lang="ko-KR" alt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3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Simple 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TF </a:t>
            </a:r>
            <a:r>
              <a:rPr lang="ko-KR" altLang="en-US" dirty="0" smtClean="0"/>
              <a:t>값 계산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7" y="1700808"/>
            <a:ext cx="7124956" cy="25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7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Simple 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TF  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16797" y="1010777"/>
            <a:ext cx="5256584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pip install 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scikit</a:t>
            </a:r>
            <a:r>
              <a:rPr lang="en-US" altLang="ko-KR" sz="2400" dirty="0" smtClean="0">
                <a:solidFill>
                  <a:srgbClr val="FF0000"/>
                </a:solidFill>
              </a:rPr>
              <a:t>-learn</a:t>
            </a:r>
            <a:endParaRPr lang="ko-KR" altLang="en-US" sz="24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16702"/>
            <a:ext cx="8237495" cy="38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4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6552728" cy="44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idf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0808"/>
            <a:ext cx="5544616" cy="426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78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TF-IDF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TF-IDF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0" y="1700808"/>
            <a:ext cx="818811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11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TF-IDF – </a:t>
            </a:r>
            <a:r>
              <a:rPr lang="ko-KR" altLang="en-US" dirty="0" smtClean="0"/>
              <a:t>영문 데이터 활용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1812588"/>
            <a:ext cx="7568838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257" y="980728"/>
            <a:ext cx="5256584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pip install </a:t>
            </a:r>
            <a:r>
              <a:rPr lang="en-US" altLang="ko-KR" sz="2400" dirty="0" err="1" smtClean="0">
                <a:solidFill>
                  <a:srgbClr val="FF0000"/>
                </a:solidFill>
              </a:rPr>
              <a:t>scikit</a:t>
            </a:r>
            <a:r>
              <a:rPr lang="en-US" altLang="ko-KR" sz="2400" dirty="0" smtClean="0">
                <a:solidFill>
                  <a:srgbClr val="FF0000"/>
                </a:solidFill>
              </a:rPr>
              <a:t>-learn</a:t>
            </a:r>
            <a:endParaRPr lang="ko-KR" altLang="en-US" sz="2400" dirty="0" smtClean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36912"/>
            <a:ext cx="5170858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4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TF-IDF – </a:t>
            </a:r>
            <a:r>
              <a:rPr lang="ko-KR" altLang="en-US" dirty="0"/>
              <a:t>영문 데이터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tf-idf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사전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tf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725579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1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 smtClean="0"/>
              <a:t>02. [</a:t>
            </a:r>
            <a:r>
              <a:rPr lang="ko-KR" altLang="en-US" sz="2000" smtClean="0"/>
              <a:t>한글 분석 </a:t>
            </a:r>
            <a:r>
              <a:rPr lang="en-US" altLang="ko-KR" sz="2000" smtClean="0"/>
              <a:t>+ </a:t>
            </a:r>
            <a:r>
              <a:rPr lang="ko-KR" altLang="en-US" sz="2000" smtClean="0"/>
              <a:t>워드클라우드</a:t>
            </a:r>
            <a:r>
              <a:rPr lang="en-US" altLang="ko-KR" sz="2000" smtClean="0"/>
              <a:t>] </a:t>
            </a:r>
            <a:r>
              <a:rPr lang="ko-KR" altLang="en-US" sz="2000" smtClean="0"/>
              <a:t>한글 뉴스 기사의 키워드 분석하기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목표 설정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목표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4</a:t>
            </a:r>
            <a:r>
              <a:rPr lang="ko-KR" altLang="en-US" dirty="0"/>
              <a:t>차 </a:t>
            </a:r>
            <a:r>
              <a:rPr lang="ko-KR" altLang="en-US" dirty="0" err="1"/>
              <a:t>산업혁명’에</a:t>
            </a:r>
            <a:r>
              <a:rPr lang="ko-KR" altLang="en-US" dirty="0"/>
              <a:t> 관한 한글 기사에서 명사 키워드를 분석하는 것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시각화 기법으로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한글 텍스트 분석은 영어 텍스트 분석과 같은 절차를 수행</a:t>
            </a: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marL="428625" indent="-342900"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형태소와 형태소 분속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언어에서 의미가 있는 가장 작은 단위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단어는 의미를 갖는 문장의 가장 작은 단일 요소로</a:t>
            </a:r>
            <a:r>
              <a:rPr lang="en-US" altLang="ko-KR" dirty="0"/>
              <a:t>, </a:t>
            </a:r>
            <a:r>
              <a:rPr lang="ko-KR" altLang="en-US" dirty="0"/>
              <a:t>문장에서 분리될 수 있는 부분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독립형</a:t>
            </a:r>
            <a:r>
              <a:rPr lang="ko-KR" altLang="en-US" dirty="0"/>
              <a:t> 형태소인 단어도 있지만</a:t>
            </a:r>
            <a:r>
              <a:rPr lang="en-US" altLang="ko-KR" dirty="0"/>
              <a:t>, </a:t>
            </a:r>
            <a:r>
              <a:rPr lang="ko-KR" altLang="en-US" dirty="0"/>
              <a:t>대부분의 단어는 형태소와 접사로 구성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형태소 분석</a:t>
            </a:r>
            <a:r>
              <a:rPr lang="en-US" altLang="ko-KR" dirty="0"/>
              <a:t>: </a:t>
            </a:r>
            <a:r>
              <a:rPr lang="ko-KR" altLang="en-US" dirty="0"/>
              <a:t>형태소</a:t>
            </a:r>
            <a:r>
              <a:rPr lang="en-US" altLang="ko-KR" dirty="0"/>
              <a:t>, </a:t>
            </a:r>
            <a:r>
              <a:rPr lang="ko-KR" altLang="en-US" dirty="0"/>
              <a:t>어근</a:t>
            </a:r>
            <a:r>
              <a:rPr lang="en-US" altLang="ko-KR" dirty="0"/>
              <a:t>, </a:t>
            </a:r>
            <a:r>
              <a:rPr lang="ko-KR" altLang="en-US" dirty="0"/>
              <a:t>접두사</a:t>
            </a:r>
            <a:r>
              <a:rPr lang="en-US" altLang="ko-KR" dirty="0"/>
              <a:t>/</a:t>
            </a:r>
            <a:r>
              <a:rPr lang="ko-KR" altLang="en-US" dirty="0"/>
              <a:t>접미사</a:t>
            </a:r>
            <a:r>
              <a:rPr lang="en-US" altLang="ko-KR" dirty="0"/>
              <a:t>, </a:t>
            </a:r>
            <a:r>
              <a:rPr lang="ko-KR" altLang="en-US" dirty="0"/>
              <a:t>품사 등 다양한 언어학적 속성으로 구조를 파악하는 것</a:t>
            </a:r>
            <a:endParaRPr lang="en-US" altLang="ko-KR" dirty="0"/>
          </a:p>
          <a:p>
            <a:pPr lvl="3">
              <a:defRPr/>
            </a:pPr>
            <a:endParaRPr lang="en-US" altLang="ko-KR" sz="100" dirty="0"/>
          </a:p>
          <a:p>
            <a:pPr lvl="1">
              <a:defRPr/>
            </a:pPr>
            <a:r>
              <a:rPr lang="ko-KR" altLang="en-US" dirty="0"/>
              <a:t>품사 </a:t>
            </a:r>
            <a:r>
              <a:rPr lang="ko-KR" altLang="en-US" dirty="0" err="1"/>
              <a:t>태깅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형태소의 뜻과 문맥을 고려하여 품사를 붙이는 것</a:t>
            </a:r>
            <a:endParaRPr lang="en-US" altLang="ko-KR" dirty="0"/>
          </a:p>
          <a:p>
            <a:pPr lvl="4"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가방에 들어가신다 → 가방</a:t>
            </a:r>
            <a:r>
              <a:rPr lang="en-US" altLang="ko-KR" dirty="0"/>
              <a:t>/NNG + </a:t>
            </a:r>
            <a:r>
              <a:rPr lang="ko-KR" altLang="en-US" dirty="0"/>
              <a:t>에</a:t>
            </a:r>
            <a:r>
              <a:rPr lang="en-US" altLang="ko-KR" dirty="0"/>
              <a:t>/JKM + </a:t>
            </a:r>
            <a:r>
              <a:rPr lang="ko-KR" altLang="en-US" dirty="0"/>
              <a:t>들어가</a:t>
            </a:r>
            <a:r>
              <a:rPr lang="en-US" altLang="ko-KR" dirty="0"/>
              <a:t>/VV + </a:t>
            </a:r>
            <a:r>
              <a:rPr lang="ko-KR" altLang="en-US" dirty="0"/>
              <a:t>시</a:t>
            </a:r>
            <a:r>
              <a:rPr lang="en-US" altLang="ko-KR" dirty="0"/>
              <a:t>/EPH + </a:t>
            </a:r>
            <a:r>
              <a:rPr lang="ko-KR" altLang="en-US" dirty="0" err="1"/>
              <a:t>ㄴ다</a:t>
            </a:r>
            <a:r>
              <a:rPr lang="en-US" altLang="ko-KR" dirty="0"/>
              <a:t>/EFN </a:t>
            </a:r>
          </a:p>
          <a:p>
            <a:pPr lvl="4">
              <a:defRPr/>
            </a:pPr>
            <a:endParaRPr lang="en-US" altLang="ko-KR" sz="100" dirty="0"/>
          </a:p>
          <a:p>
            <a:pPr lvl="1">
              <a:defRPr/>
            </a:pPr>
            <a:r>
              <a:rPr lang="ko-KR" altLang="en-US" dirty="0"/>
              <a:t>품사 </a:t>
            </a:r>
            <a:r>
              <a:rPr lang="ko-KR" altLang="en-US" dirty="0" err="1"/>
              <a:t>태깅</a:t>
            </a:r>
            <a:r>
              <a:rPr lang="ko-KR" altLang="en-US" dirty="0"/>
              <a:t> 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KoNLPy</a:t>
            </a:r>
            <a:r>
              <a:rPr lang="ko-KR" altLang="en-US" dirty="0"/>
              <a:t>에서 사용 가능한 품사 </a:t>
            </a:r>
            <a:r>
              <a:rPr lang="ko-KR" altLang="en-US" dirty="0" err="1"/>
              <a:t>태깅</a:t>
            </a:r>
            <a:r>
              <a:rPr lang="ko-KR" altLang="en-US" dirty="0"/>
              <a:t> 패키지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Hannanum</a:t>
            </a:r>
            <a:r>
              <a:rPr lang="en-US" altLang="ko-KR" dirty="0"/>
              <a:t>, </a:t>
            </a:r>
            <a:r>
              <a:rPr lang="en-US" altLang="ko-KR" dirty="0" err="1"/>
              <a:t>Kkma</a:t>
            </a:r>
            <a:r>
              <a:rPr lang="en-US" altLang="ko-KR" dirty="0"/>
              <a:t>, </a:t>
            </a:r>
            <a:r>
              <a:rPr lang="en-US" altLang="ko-KR" dirty="0" err="1"/>
              <a:t>Komoran</a:t>
            </a:r>
            <a:r>
              <a:rPr lang="en-US" altLang="ko-KR" dirty="0"/>
              <a:t>, </a:t>
            </a:r>
            <a:r>
              <a:rPr lang="en-US" altLang="ko-KR" dirty="0" err="1"/>
              <a:t>Mecab</a:t>
            </a:r>
            <a:r>
              <a:rPr lang="en-US" altLang="ko-KR" dirty="0"/>
              <a:t>, </a:t>
            </a:r>
            <a:r>
              <a:rPr lang="en-US" altLang="ko-KR" dirty="0" err="1"/>
              <a:t>Okt</a:t>
            </a:r>
            <a:r>
              <a:rPr lang="en-US" altLang="ko-KR" dirty="0"/>
              <a:t>(Twitter) </a:t>
            </a:r>
            <a:r>
              <a:rPr lang="ko-KR" altLang="en-US" dirty="0"/>
              <a:t>등</a:t>
            </a: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2400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7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TF-IDF – </a:t>
            </a:r>
            <a:r>
              <a:rPr lang="ko-KR" altLang="en-US" dirty="0"/>
              <a:t>영문 데이터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idf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27525"/>
            <a:ext cx="589679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43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TF-IDF – </a:t>
            </a:r>
            <a:r>
              <a:rPr lang="ko-KR" altLang="en-US" dirty="0"/>
              <a:t>영문 데이터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tf-idf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len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=&gt; 200</a:t>
            </a:r>
            <a:r>
              <a:rPr lang="ko-KR" altLang="en-US" dirty="0" smtClean="0"/>
              <a:t>개의 논문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48880"/>
            <a:ext cx="582058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5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TF-IDF – </a:t>
            </a:r>
            <a:r>
              <a:rPr lang="ko-KR" altLang="en-US" dirty="0"/>
              <a:t>영문 데이터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TF-IDF </a:t>
            </a:r>
            <a:r>
              <a:rPr lang="ko-KR" altLang="en-US" dirty="0" smtClean="0"/>
              <a:t> 데이터 프레임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0" y="1772816"/>
            <a:ext cx="8831654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7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 smtClean="0"/>
              <a:t>02. [</a:t>
            </a:r>
            <a:r>
              <a:rPr lang="ko-KR" altLang="en-US" sz="2000" smtClean="0"/>
              <a:t>한글 분석 </a:t>
            </a:r>
            <a:r>
              <a:rPr lang="en-US" altLang="ko-KR" sz="2000" smtClean="0"/>
              <a:t>+ </a:t>
            </a:r>
            <a:r>
              <a:rPr lang="ko-KR" altLang="en-US" sz="2000" smtClean="0"/>
              <a:t>워드클라우드</a:t>
            </a:r>
            <a:r>
              <a:rPr lang="en-US" altLang="ko-KR" sz="2000" smtClean="0"/>
              <a:t>] </a:t>
            </a:r>
            <a:r>
              <a:rPr lang="ko-KR" altLang="en-US" sz="2000" smtClean="0"/>
              <a:t>한글 뉴스 기사의 키워드 분석하기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 marL="428625" indent="-342900"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4">
              <a:defRPr/>
            </a:pPr>
            <a:endParaRPr lang="en-US" altLang="ko-KR" sz="100" dirty="0"/>
          </a:p>
          <a:p>
            <a:pPr lvl="1">
              <a:defRPr/>
            </a:pPr>
            <a:r>
              <a:rPr lang="ko-KR" altLang="en-US" dirty="0"/>
              <a:t>품사 </a:t>
            </a:r>
            <a:r>
              <a:rPr lang="ko-KR" altLang="en-US" dirty="0" err="1"/>
              <a:t>태깅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페이스북 전자신문 페이지에서 ‘</a:t>
            </a:r>
            <a:r>
              <a:rPr lang="en-US" altLang="ko-KR" dirty="0"/>
              <a:t>4</a:t>
            </a:r>
            <a:r>
              <a:rPr lang="ko-KR" altLang="en-US" dirty="0"/>
              <a:t>차 산업혁명’ 관련 기사를 크롤링한 ‘</a:t>
            </a:r>
            <a:r>
              <a:rPr lang="en-US" altLang="ko-KR" dirty="0"/>
              <a:t>etnews.kr_facebook_2016-01-01_2018-08-01_4</a:t>
            </a:r>
            <a:r>
              <a:rPr lang="ko-KR" altLang="en-US" dirty="0"/>
              <a:t>차 산업혁명</a:t>
            </a:r>
            <a:r>
              <a:rPr lang="en-US" altLang="ko-KR" dirty="0"/>
              <a:t>.</a:t>
            </a:r>
            <a:r>
              <a:rPr lang="en-US" altLang="ko-KR" dirty="0" err="1"/>
              <a:t>json</a:t>
            </a:r>
            <a:r>
              <a:rPr lang="en-US" altLang="ko-KR" dirty="0"/>
              <a:t>’ </a:t>
            </a:r>
            <a:r>
              <a:rPr lang="ko-KR" altLang="en-US" dirty="0"/>
              <a:t>파일을 사용</a:t>
            </a: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</a:endParaRPr>
          </a:p>
        </p:txBody>
      </p:sp>
      <p:pic>
        <p:nvPicPr>
          <p:cNvPr id="4301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060575"/>
            <a:ext cx="571182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28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 smtClean="0"/>
              <a:t>02. [</a:t>
            </a:r>
            <a:r>
              <a:rPr lang="ko-KR" altLang="en-US" sz="2000" smtClean="0"/>
              <a:t>한글 분석 </a:t>
            </a:r>
            <a:r>
              <a:rPr lang="en-US" altLang="ko-KR" sz="2000" smtClean="0"/>
              <a:t>+ </a:t>
            </a:r>
            <a:r>
              <a:rPr lang="ko-KR" altLang="en-US" sz="2000" smtClean="0"/>
              <a:t>워드클라우드</a:t>
            </a:r>
            <a:r>
              <a:rPr lang="en-US" altLang="ko-KR" sz="2000" smtClean="0"/>
              <a:t>] </a:t>
            </a:r>
            <a:r>
              <a:rPr lang="ko-KR" altLang="en-US" sz="2000" smtClean="0"/>
              <a:t>한글 뉴스 기사의 키워드 분석하기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 marL="428625" indent="-342900"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en-US" altLang="ko-KR" dirty="0" err="1"/>
              <a:t>KoNLPy</a:t>
            </a:r>
            <a:r>
              <a:rPr lang="ko-KR" altLang="en-US" dirty="0"/>
              <a:t>를 설치 후 주피터 노트북에서 페이지를 추가한 뒤 ‘</a:t>
            </a:r>
            <a:r>
              <a:rPr lang="en-US" altLang="ko-KR" dirty="0"/>
              <a:t>8</a:t>
            </a:r>
            <a:r>
              <a:rPr lang="ko-KR" altLang="en-US" dirty="0"/>
              <a:t>장</a:t>
            </a:r>
            <a:r>
              <a:rPr lang="en-US" altLang="ko-KR" dirty="0"/>
              <a:t>_</a:t>
            </a:r>
            <a:r>
              <a:rPr lang="ko-KR" altLang="en-US" dirty="0" err="1"/>
              <a:t>한글단어분석’으로</a:t>
            </a:r>
            <a:r>
              <a:rPr lang="ko-KR" altLang="en-US" dirty="0"/>
              <a:t> 파일 이름을 변경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    프로젝트에 필요한 </a:t>
            </a:r>
            <a:r>
              <a:rPr lang="ko-KR" altLang="en-US" dirty="0" err="1"/>
              <a:t>파이썬</a:t>
            </a:r>
            <a:r>
              <a:rPr lang="ko-KR" altLang="en-US" dirty="0"/>
              <a:t> 패키지를 </a:t>
            </a:r>
            <a:r>
              <a:rPr lang="ko-KR" altLang="en-US" dirty="0" err="1"/>
              <a:t>임포트하고</a:t>
            </a:r>
            <a:r>
              <a:rPr lang="en-US" altLang="ko-KR" dirty="0"/>
              <a:t>, </a:t>
            </a:r>
            <a:r>
              <a:rPr lang="ko-KR" altLang="en-US" dirty="0"/>
              <a:t>데이터를 준비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[2]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읽어서</a:t>
            </a:r>
            <a:r>
              <a:rPr lang="en-US" altLang="ko-KR" sz="800" dirty="0" err="1">
                <a:solidFill>
                  <a:srgbClr val="258BCD"/>
                </a:solidFill>
              </a:rPr>
              <a:t>json.loads</a:t>
            </a:r>
            <a:r>
              <a:rPr lang="en-US" altLang="ko-KR" sz="800" dirty="0">
                <a:solidFill>
                  <a:srgbClr val="258BCD"/>
                </a:solidFill>
              </a:rPr>
              <a:t>( ) </a:t>
            </a:r>
            <a:r>
              <a:rPr lang="en-US" altLang="ko-KR" dirty="0"/>
              <a:t>data </a:t>
            </a:r>
            <a:r>
              <a:rPr lang="ko-KR" altLang="en-US" dirty="0"/>
              <a:t>객체에 저장</a:t>
            </a:r>
            <a:r>
              <a:rPr lang="en-US" altLang="ko-KR" dirty="0"/>
              <a:t>, </a:t>
            </a:r>
            <a:r>
              <a:rPr lang="ko-KR" altLang="en-US" dirty="0"/>
              <a:t>한글이 깨지지 않도록 </a:t>
            </a:r>
            <a:r>
              <a:rPr lang="en-US" altLang="ko-KR" dirty="0"/>
              <a:t>utf-8 </a:t>
            </a:r>
            <a:r>
              <a:rPr lang="ko-KR" altLang="en-US" dirty="0"/>
              <a:t>형식으로 </a:t>
            </a:r>
            <a:r>
              <a:rPr lang="ko-KR" altLang="en-US" dirty="0" err="1"/>
              <a:t>인코딩</a:t>
            </a:r>
            <a:r>
              <a:rPr lang="en-US" altLang="ko-KR" sz="800" dirty="0">
                <a:solidFill>
                  <a:srgbClr val="258BCD"/>
                </a:solidFill>
              </a:rPr>
              <a:t>encoding='utf-8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json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다루기 위한 모듈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Okt</a:t>
            </a:r>
            <a:r>
              <a:rPr lang="en-US" altLang="ko-KR" dirty="0"/>
              <a:t>: </a:t>
            </a:r>
            <a:r>
              <a:rPr lang="ko-KR" altLang="en-US" dirty="0"/>
              <a:t>한글 품사 </a:t>
            </a:r>
            <a:r>
              <a:rPr lang="ko-KR" altLang="en-US" dirty="0" err="1"/>
              <a:t>태깅을</a:t>
            </a:r>
            <a:r>
              <a:rPr lang="ko-KR" altLang="en-US" dirty="0"/>
              <a:t> 위한 모듈</a:t>
            </a: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87450" y="2060575"/>
          <a:ext cx="6478588" cy="3406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56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[1]:</a:t>
                      </a:r>
                    </a:p>
                  </a:txBody>
                  <a:tcPr marL="89295" marR="89295" marT="44641" marB="446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json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re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konlpy.tag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Okt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collections import Counter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matplotlib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matplotlib.pyplot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matplotlib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font_manager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rc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wordcloud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WordCloud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5" marR="89295" marT="44641" marB="446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2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5" marR="89295" marT="44641" marB="446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inputFileName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 = '8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_data/etnews.kr_facebook_2016-01-01_2018-08-01_4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차 산업혁명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'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data =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json.</a:t>
                      </a: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loads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open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inputFileName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+'.json', 'r', encoding = 'utf8').read())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data </a:t>
                      </a:r>
                      <a:r>
                        <a:rPr kumimoji="0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0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0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5" marR="89295" marT="44641" marB="446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99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Out[2]: </a:t>
                      </a:r>
                      <a:endParaRPr kumimoji="0" lang="en-US" altLang="ko-KR" sz="1100" dirty="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295" marR="89295" marT="44641" marB="446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[{'</a:t>
                      </a:r>
                      <a:r>
                        <a:rPr lang="en-US" altLang="ko-KR" sz="900" dirty="0" err="1"/>
                        <a:t>created_time</a:t>
                      </a:r>
                      <a:r>
                        <a:rPr lang="en-US" altLang="ko-KR" sz="900" dirty="0"/>
                        <a:t>': '2018-06-20 18:06:39', 'link': 'https://www. facebook.com/etnews.kr/videos/1981346601899735/', 'message': '6</a:t>
                      </a:r>
                      <a:r>
                        <a:rPr lang="ko-KR" altLang="en-US" sz="900" dirty="0"/>
                        <a:t>월 </a:t>
                      </a:r>
                      <a:endParaRPr lang="en-US" altLang="ko-KR" sz="900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의 </a:t>
                      </a:r>
                      <a:r>
                        <a:rPr lang="ko-KR" altLang="en-US" sz="900" dirty="0" err="1"/>
                        <a:t>스파크포럼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 "</a:t>
                      </a:r>
                      <a:r>
                        <a:rPr lang="ko-KR" altLang="en-US" sz="900" dirty="0"/>
                        <a:t>미래 시대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조직의 변화도 시작됐다</a:t>
                      </a:r>
                      <a:r>
                        <a:rPr lang="en-US" altLang="ko-KR" sz="900" dirty="0"/>
                        <a:t>!"\n\n</a:t>
                      </a:r>
                      <a:r>
                        <a:rPr lang="ko-KR" altLang="en-US" sz="900" dirty="0"/>
                        <a:t>스파크포럼은 현 사회의 사회문제 및 이슈를 제기하고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그 이슈를 혁신적으로 해결하고자 하는 </a:t>
                      </a:r>
                      <a:r>
                        <a:rPr lang="ko-KR" altLang="en-US" sz="900" dirty="0" err="1"/>
                        <a:t>소셜이노베이터를</a:t>
                      </a:r>
                      <a:r>
                        <a:rPr lang="ko-KR" altLang="en-US" sz="900" dirty="0"/>
                        <a:t> 발굴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지원하여 우리 사회 따뜻한 변화를 확산시키기 위해 만들 어진 도전과 만남의 자리입니다</a:t>
                      </a:r>
                      <a:r>
                        <a:rPr lang="en-US" altLang="ko-KR" sz="900" dirty="0"/>
                        <a:t>.\n\n6</a:t>
                      </a:r>
                      <a:r>
                        <a:rPr lang="ko-KR" altLang="en-US" sz="900" dirty="0"/>
                        <a:t>월의 스파크포럼에서는 </a:t>
                      </a: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차 산업혁명 시대의 </a:t>
                      </a:r>
                      <a:r>
                        <a:rPr lang="ko-KR" altLang="en-US" sz="900" dirty="0" err="1"/>
                        <a:t>기업조직과</a:t>
                      </a:r>
                      <a:r>
                        <a:rPr lang="ko-KR" altLang="en-US" sz="900" dirty="0"/>
                        <a:t> 조직문화를 살펴보고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조직의 변화를 받아들이고 </a:t>
                      </a:r>
                      <a:r>
                        <a:rPr lang="ko-KR" altLang="en-US" sz="900" dirty="0" err="1"/>
                        <a:t>실험해나가는</a:t>
                      </a:r>
                      <a:r>
                        <a:rPr lang="ko-KR" altLang="en-US" sz="900" dirty="0"/>
                        <a:t> 사례를 통해 미래 시대 조직이 나아가야 할 방향을 함께 생각해보고자 합니다</a:t>
                      </a:r>
                      <a:r>
                        <a:rPr lang="en-US" altLang="ko-KR" sz="900" dirty="0"/>
                        <a:t>.', 'name': '6</a:t>
                      </a:r>
                      <a:r>
                        <a:rPr lang="ko-KR" altLang="en-US" sz="900" dirty="0"/>
                        <a:t>월의 </a:t>
                      </a:r>
                      <a:r>
                        <a:rPr lang="ko-KR" altLang="en-US" sz="900" dirty="0" err="1"/>
                        <a:t>스파크포럼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 "</a:t>
                      </a:r>
                      <a:r>
                        <a:rPr lang="ko-KR" altLang="en-US" sz="900" dirty="0"/>
                        <a:t>미래 시대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조직의 변화도 시작됐다</a:t>
                      </a:r>
                      <a:r>
                        <a:rPr lang="en-US" altLang="ko-KR" sz="900" dirty="0"/>
                        <a:t>!"', 'post_ id': '407886705912407_1981346601899735', '</a:t>
                      </a:r>
                      <a:r>
                        <a:rPr lang="en-US" altLang="ko-KR" sz="900" dirty="0" err="1"/>
                        <a:t>total_comments</a:t>
                      </a:r>
                      <a:r>
                        <a:rPr lang="en-US" altLang="ko-KR" sz="900" dirty="0"/>
                        <a:t>': 3}, {'</a:t>
                      </a:r>
                      <a:r>
                        <a:rPr lang="en-US" altLang="ko-KR" sz="900" dirty="0" err="1"/>
                        <a:t>created_time</a:t>
                      </a:r>
                      <a:r>
                        <a:rPr lang="en-US" altLang="ko-KR" sz="900" dirty="0"/>
                        <a:t>': '2018-06-14 10:41:16', ...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5" marR="89295" marT="44641" marB="446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 smtClean="0"/>
              <a:t>02. [</a:t>
            </a:r>
            <a:r>
              <a:rPr lang="ko-KR" altLang="en-US" sz="2000" smtClean="0"/>
              <a:t>한글 분석 </a:t>
            </a:r>
            <a:r>
              <a:rPr lang="en-US" altLang="ko-KR" sz="2000" smtClean="0"/>
              <a:t>+ </a:t>
            </a:r>
            <a:r>
              <a:rPr lang="ko-KR" altLang="en-US" sz="2000" smtClean="0"/>
              <a:t>워드클라우드</a:t>
            </a:r>
            <a:r>
              <a:rPr lang="en-US" altLang="ko-KR" sz="2000" smtClean="0"/>
              <a:t>] </a:t>
            </a:r>
            <a:r>
              <a:rPr lang="ko-KR" altLang="en-US" sz="2000" smtClean="0"/>
              <a:t>한글 뉴스 기사의 키워드 분석하기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 marL="428625" indent="-342900"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en-US" altLang="ko-KR" dirty="0"/>
              <a:t>message’ </a:t>
            </a:r>
            <a:r>
              <a:rPr lang="ko-KR" altLang="en-US" dirty="0"/>
              <a:t>키의 데이터에서 품사가 명사인 단어만 추출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[3]</a:t>
            </a:r>
            <a:r>
              <a:rPr lang="en-US" altLang="ko-KR" dirty="0"/>
              <a:t>: ‘message’ </a:t>
            </a:r>
            <a:r>
              <a:rPr lang="ko-KR" altLang="en-US" dirty="0"/>
              <a:t>키의 값</a:t>
            </a:r>
            <a:r>
              <a:rPr lang="en-US" altLang="ko-KR" dirty="0"/>
              <a:t>(</a:t>
            </a:r>
            <a:r>
              <a:rPr lang="ko-KR" altLang="en-US" dirty="0"/>
              <a:t>뉴스 본문 내용</a:t>
            </a:r>
            <a:r>
              <a:rPr lang="en-US" altLang="ko-KR" dirty="0"/>
              <a:t>)</a:t>
            </a:r>
            <a:r>
              <a:rPr lang="ko-KR" altLang="en-US" dirty="0"/>
              <a:t>에서 문자나 숫자가 아닌 것</a:t>
            </a:r>
            <a:r>
              <a:rPr lang="en-US" altLang="ko-KR" sz="800" dirty="0">
                <a:solidFill>
                  <a:srgbClr val="258BCD"/>
                </a:solidFill>
              </a:rPr>
              <a:t>r'[^\w]'</a:t>
            </a:r>
            <a:r>
              <a:rPr lang="ko-KR" altLang="en-US" dirty="0"/>
              <a:t>은 공백으로 치환하여</a:t>
            </a:r>
            <a:r>
              <a:rPr lang="en-US" altLang="ko-KR" sz="900" dirty="0" err="1">
                <a:solidFill>
                  <a:srgbClr val="258BCD"/>
                </a:solidFill>
              </a:rPr>
              <a:t>re.sub</a:t>
            </a:r>
            <a:r>
              <a:rPr lang="en-US" altLang="ko-KR" sz="900" dirty="0">
                <a:solidFill>
                  <a:srgbClr val="258BCD"/>
                </a:solidFill>
              </a:rPr>
              <a:t>( ) </a:t>
            </a:r>
            <a:r>
              <a:rPr lang="ko-KR" altLang="en-US" dirty="0"/>
              <a:t>제거하면서 연결하여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</a:t>
            </a:r>
            <a:r>
              <a:rPr lang="ko-KR" altLang="en-US" dirty="0"/>
              <a:t>전체를 하나의 문자열로 구성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[4]</a:t>
            </a:r>
            <a:r>
              <a:rPr lang="en-US" altLang="ko-KR" dirty="0"/>
              <a:t>: </a:t>
            </a:r>
            <a:r>
              <a:rPr lang="ko-KR" altLang="en-US" dirty="0"/>
              <a:t>품사 </a:t>
            </a:r>
            <a:r>
              <a:rPr lang="ko-KR" altLang="en-US" dirty="0" err="1"/>
              <a:t>태깅</a:t>
            </a:r>
            <a:r>
              <a:rPr lang="ko-KR" altLang="en-US" dirty="0"/>
              <a:t> 패키지인 </a:t>
            </a:r>
            <a:r>
              <a:rPr lang="en-US" altLang="ko-KR" dirty="0" err="1"/>
              <a:t>Okt</a:t>
            </a:r>
            <a:r>
              <a:rPr lang="ko-KR" altLang="en-US" dirty="0"/>
              <a:t>를 사용하여 명사만 추출해</a:t>
            </a:r>
            <a:r>
              <a:rPr lang="en-US" altLang="ko-KR" sz="900" dirty="0" err="1">
                <a:solidFill>
                  <a:srgbClr val="258BCD"/>
                </a:solidFill>
              </a:rPr>
              <a:t>nlp.nouns</a:t>
            </a:r>
            <a:r>
              <a:rPr lang="en-US" altLang="ko-KR" sz="900" dirty="0">
                <a:solidFill>
                  <a:srgbClr val="258BCD"/>
                </a:solidFill>
              </a:rPr>
              <a:t>( ) </a:t>
            </a:r>
            <a:r>
              <a:rPr lang="en-US" altLang="ko-KR" dirty="0" err="1"/>
              <a:t>message_N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87450" y="1844675"/>
          <a:ext cx="6624638" cy="2581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68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[3]:</a:t>
                      </a:r>
                    </a:p>
                  </a:txBody>
                  <a:tcPr marL="89286" marR="89286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message = ''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for item in data: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if 'message' in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item.keys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message = message +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re.sub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(r'[^\w]', ' ', item['message']) +''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message </a:t>
                      </a:r>
                      <a:r>
                        <a:rPr kumimoji="1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1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6" marR="89286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8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Out[3]: </a:t>
                      </a:r>
                      <a:endParaRPr kumimoji="0" lang="en-US" altLang="ko-KR" sz="1100" dirty="0">
                        <a:solidFill>
                          <a:srgbClr val="258BCD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6" marR="89286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</a:t>
                      </a:r>
                      <a:r>
                        <a:rPr lang="ko-KR" altLang="en-US" sz="900" dirty="0"/>
                        <a:t>월의 </a:t>
                      </a:r>
                      <a:r>
                        <a:rPr lang="ko-KR" altLang="en-US" sz="900" dirty="0" err="1"/>
                        <a:t>스파크포럼</a:t>
                      </a:r>
                      <a:r>
                        <a:rPr lang="ko-KR" altLang="en-US" sz="900" dirty="0"/>
                        <a:t> 미래 시대 조직의 변화도 시작됐다 스파크포럼은 현 사회의 사회문제 및 이슈를 제기하고 그 이슈를 혁신적으로 해결하고자 하는 </a:t>
                      </a:r>
                      <a:r>
                        <a:rPr lang="ko-KR" altLang="en-US" sz="900" dirty="0" err="1"/>
                        <a:t>소셜이노베이터를</a:t>
                      </a:r>
                      <a:r>
                        <a:rPr lang="ko-KR" altLang="en-US" sz="900" dirty="0"/>
                        <a:t> 발굴 지원하여 우리 사회 따뜻한 변화를 확산시키기 위해 만들어진 도전과 만남의 자리입니다 </a:t>
                      </a:r>
                      <a:r>
                        <a:rPr lang="en-US" altLang="ko-KR" sz="900" dirty="0"/>
                        <a:t>6</a:t>
                      </a:r>
                      <a:r>
                        <a:rPr lang="ko-KR" altLang="en-US" sz="900" dirty="0"/>
                        <a:t>월의 스파크포럼에서는 </a:t>
                      </a: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차 산업혁명 시대의 </a:t>
                      </a:r>
                      <a:r>
                        <a:rPr lang="ko-KR" altLang="en-US" sz="900" dirty="0" err="1"/>
                        <a:t>기업조직과</a:t>
                      </a:r>
                      <a:r>
                        <a:rPr lang="ko-KR" altLang="en-US" sz="900" dirty="0"/>
                        <a:t> 조직문화를 살펴보고 조직의 변화를 </a:t>
                      </a:r>
                      <a:r>
                        <a:rPr lang="en-US" altLang="ko-KR" sz="900" dirty="0"/>
                        <a:t>…</a:t>
                      </a:r>
                      <a:endParaRPr kumimoji="1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6" marR="89286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6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[4]:</a:t>
                      </a:r>
                    </a:p>
                  </a:txBody>
                  <a:tcPr marL="89286" marR="89286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nlp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Okt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message_N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nlp.nouns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(message)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message_N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 #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0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6" marR="89286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Out[4]: </a:t>
                      </a:r>
                      <a:endParaRPr kumimoji="0" lang="en-US" altLang="ko-KR" sz="1100" dirty="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286" marR="89286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['</a:t>
                      </a:r>
                      <a:r>
                        <a:rPr lang="ko-KR" altLang="en-US" sz="900" dirty="0"/>
                        <a:t>스파크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포럼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미래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시대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조직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변화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시작</a:t>
                      </a:r>
                      <a:r>
                        <a:rPr lang="en-US" altLang="ko-KR" sz="900" dirty="0"/>
                        <a:t>','</a:t>
                      </a:r>
                      <a:r>
                        <a:rPr lang="ko-KR" altLang="en-US" sz="900" dirty="0"/>
                        <a:t>스파크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포럼</a:t>
                      </a:r>
                      <a:r>
                        <a:rPr lang="en-US" altLang="ko-KR" sz="900" dirty="0"/>
                        <a:t>', '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현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사회</a:t>
                      </a:r>
                      <a:r>
                        <a:rPr lang="en-US" altLang="ko-KR" sz="900" dirty="0"/>
                        <a:t>', … '</a:t>
                      </a:r>
                      <a:r>
                        <a:rPr lang="ko-KR" altLang="en-US" sz="900" dirty="0"/>
                        <a:t>차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산업혁명</a:t>
                      </a:r>
                      <a:r>
                        <a:rPr lang="en-US" altLang="ko-KR" sz="900" dirty="0"/>
                        <a:t>', '</a:t>
                      </a:r>
                      <a:r>
                        <a:rPr lang="ko-KR" altLang="en-US" sz="900" dirty="0"/>
                        <a:t>흐름</a:t>
                      </a:r>
                      <a:r>
                        <a:rPr lang="en-US" altLang="ko-KR" sz="900" dirty="0"/>
                        <a:t>']</a:t>
                      </a:r>
                    </a:p>
                  </a:txBody>
                  <a:tcPr marL="89286" marR="89286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020272" y="1011238"/>
            <a:ext cx="1836229" cy="61867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0000" lnSpcReduction="20000"/>
          </a:bodyPr>
          <a:lstStyle/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jdk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설치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JAVA_HOME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설정</a:t>
            </a:r>
            <a:endParaRPr lang="ko-KR" altLang="en-US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 smtClean="0"/>
              <a:t>02. [</a:t>
            </a:r>
            <a:r>
              <a:rPr lang="ko-KR" altLang="en-US" sz="2000" smtClean="0"/>
              <a:t>한글 분석 </a:t>
            </a:r>
            <a:r>
              <a:rPr lang="en-US" altLang="ko-KR" sz="2000" smtClean="0"/>
              <a:t>+ </a:t>
            </a:r>
            <a:r>
              <a:rPr lang="ko-KR" altLang="en-US" sz="2000" smtClean="0"/>
              <a:t>워드클라우드</a:t>
            </a:r>
            <a:r>
              <a:rPr lang="en-US" altLang="ko-KR" sz="2000" smtClean="0"/>
              <a:t>] </a:t>
            </a:r>
            <a:r>
              <a:rPr lang="ko-KR" altLang="en-US" sz="2000" smtClean="0"/>
              <a:t>한글 뉴스 기사의 키워드 분석하기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 marL="428625" indent="-342900">
              <a:defRPr/>
            </a:pPr>
            <a:r>
              <a:rPr lang="ko-KR" altLang="en-US" dirty="0"/>
              <a:t>데이터 탐색 및 분석 모델 구축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명사를 추출하여 저장한 </a:t>
            </a:r>
            <a:r>
              <a:rPr lang="en-US" altLang="ko-KR" dirty="0" err="1"/>
              <a:t>message_N</a:t>
            </a:r>
            <a:r>
              <a:rPr lang="ko-KR" altLang="en-US" dirty="0"/>
              <a:t>에 있는 단어들을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[5]</a:t>
            </a:r>
            <a:r>
              <a:rPr lang="en-US" altLang="ko-KR" dirty="0"/>
              <a:t>: Counter() </a:t>
            </a:r>
            <a:r>
              <a:rPr lang="ko-KR" altLang="en-US" dirty="0"/>
              <a:t>함수를 사용하여 </a:t>
            </a:r>
            <a:r>
              <a:rPr lang="ko-KR" altLang="en-US" dirty="0" err="1"/>
              <a:t>단어별</a:t>
            </a:r>
            <a:r>
              <a:rPr lang="ko-KR" altLang="en-US" dirty="0"/>
              <a:t> 출현 횟수를 계산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[6]</a:t>
            </a:r>
            <a:r>
              <a:rPr lang="en-US" altLang="ko-KR" dirty="0"/>
              <a:t>: </a:t>
            </a:r>
            <a:r>
              <a:rPr lang="ko-KR" altLang="en-US" dirty="0"/>
              <a:t>출현 횟수가 많은 상위 </a:t>
            </a:r>
            <a:r>
              <a:rPr lang="en-US" altLang="ko-KR" dirty="0"/>
              <a:t>80</a:t>
            </a:r>
            <a:r>
              <a:rPr lang="ko-KR" altLang="en-US" dirty="0"/>
              <a:t>개의 단어 중에서 길이가 </a:t>
            </a:r>
            <a:r>
              <a:rPr lang="en-US" altLang="ko-KR" dirty="0"/>
              <a:t>1</a:t>
            </a:r>
            <a:r>
              <a:rPr lang="ko-KR" altLang="en-US" dirty="0"/>
              <a:t>보다 큰 것만 </a:t>
            </a:r>
            <a:r>
              <a:rPr lang="en-US" altLang="ko-KR" dirty="0" err="1"/>
              <a:t>word_count</a:t>
            </a:r>
            <a:r>
              <a:rPr lang="en-US" altLang="ko-KR" dirty="0"/>
              <a:t> </a:t>
            </a:r>
            <a:r>
              <a:rPr lang="ko-KR" altLang="en-US" dirty="0" err="1"/>
              <a:t>딕셔너리에</a:t>
            </a:r>
            <a:r>
              <a:rPr lang="ko-KR" altLang="en-US" dirty="0"/>
              <a:t> 저장하면서 출력하여 확인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116013" y="1916113"/>
          <a:ext cx="4608512" cy="3344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09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[5]:</a:t>
                      </a:r>
                    </a:p>
                  </a:txBody>
                  <a:tcPr marL="89276" marR="89276" marT="44661" marB="446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count = Counter(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message_N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count #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출력하여 내용 확인</a:t>
                      </a:r>
                      <a:endParaRPr kumimoji="1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6" marR="89276" marT="44661" marB="446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4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Out[5]: </a:t>
                      </a:r>
                      <a:endParaRPr kumimoji="0" lang="en-US" altLang="ko-KR" sz="1100" dirty="0">
                        <a:solidFill>
                          <a:srgbClr val="258BCD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6" marR="89276" marT="44661" marB="446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Counter({'</a:t>
                      </a:r>
                      <a:r>
                        <a:rPr lang="ko-KR" altLang="en-US" sz="900" dirty="0"/>
                        <a:t>스파크</a:t>
                      </a:r>
                      <a:r>
                        <a:rPr lang="en-US" altLang="ko-KR" sz="900" dirty="0"/>
                        <a:t>': 3,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     '</a:t>
                      </a:r>
                      <a:r>
                        <a:rPr lang="ko-KR" altLang="en-US" sz="900" dirty="0"/>
                        <a:t>포럼</a:t>
                      </a:r>
                      <a:r>
                        <a:rPr lang="en-US" altLang="ko-KR" sz="900" dirty="0"/>
                        <a:t>': 5,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     '</a:t>
                      </a:r>
                      <a:r>
                        <a:rPr lang="ko-KR" altLang="en-US" sz="900" dirty="0"/>
                        <a:t>미래</a:t>
                      </a:r>
                      <a:r>
                        <a:rPr lang="en-US" altLang="ko-KR" sz="900" dirty="0"/>
                        <a:t>': 3,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     '</a:t>
                      </a:r>
                      <a:r>
                        <a:rPr lang="ko-KR" altLang="en-US" sz="900" dirty="0"/>
                        <a:t>시대</a:t>
                      </a:r>
                      <a:r>
                        <a:rPr lang="en-US" altLang="ko-KR" sz="900" dirty="0"/>
                        <a:t>': 7,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   …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     '</a:t>
                      </a:r>
                      <a:r>
                        <a:rPr lang="ko-KR" altLang="en-US" sz="900" dirty="0"/>
                        <a:t>앞</a:t>
                      </a:r>
                      <a:r>
                        <a:rPr lang="en-US" altLang="ko-KR" sz="900" dirty="0"/>
                        <a:t>': 1})</a:t>
                      </a:r>
                      <a:endParaRPr kumimoji="1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6" marR="89276" marT="44661" marB="446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[6]:</a:t>
                      </a:r>
                    </a:p>
                  </a:txBody>
                  <a:tcPr marL="89276" marR="89276" marT="44661" marB="446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word_count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dict</a:t>
                      </a:r>
                      <a:r>
                        <a:rPr lang="en-US" altLang="ko-KR" sz="900" dirty="0"/>
                        <a:t>()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for</a:t>
                      </a:r>
                      <a:r>
                        <a:rPr lang="en-US" altLang="ko-KR" sz="900" dirty="0"/>
                        <a:t> tag, counts </a:t>
                      </a:r>
                      <a:r>
                        <a:rPr lang="en-US" altLang="ko-KR" sz="900" b="1" dirty="0"/>
                        <a:t>in </a:t>
                      </a:r>
                      <a:r>
                        <a:rPr lang="en-US" altLang="ko-KR" sz="900" b="0" dirty="0" err="1"/>
                        <a:t>count</a:t>
                      </a:r>
                      <a:r>
                        <a:rPr lang="en-US" altLang="ko-KR" sz="900" b="1" dirty="0" err="1"/>
                        <a:t>.most_common</a:t>
                      </a:r>
                      <a:r>
                        <a:rPr lang="en-US" altLang="ko-KR" sz="900" dirty="0"/>
                        <a:t>(80):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</a:t>
                      </a:r>
                      <a:r>
                        <a:rPr lang="en-US" altLang="ko-KR" sz="900" b="1" dirty="0"/>
                        <a:t>if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len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str</a:t>
                      </a:r>
                      <a:r>
                        <a:rPr lang="en-US" altLang="ko-KR" sz="900" dirty="0"/>
                        <a:t>(tag))&gt;1):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   </a:t>
                      </a:r>
                      <a:r>
                        <a:rPr lang="en-US" altLang="ko-KR" sz="900" dirty="0" err="1"/>
                        <a:t>word_count</a:t>
                      </a:r>
                      <a:r>
                        <a:rPr lang="en-US" altLang="ko-KR" sz="900" dirty="0"/>
                        <a:t>[tag] = counts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   print("%s : %d" % (tag, counts))</a:t>
                      </a:r>
                      <a:endParaRPr kumimoji="0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6" marR="89276" marT="44661" marB="446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4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Out[6]: </a:t>
                      </a:r>
                      <a:endParaRPr kumimoji="0" lang="en-US" altLang="ko-KR" sz="1100" dirty="0">
                        <a:solidFill>
                          <a:srgbClr val="258BCD"/>
                        </a:solidFill>
                        <a:latin typeface="+mn-lt"/>
                      </a:endParaRPr>
                    </a:p>
                  </a:txBody>
                  <a:tcPr marL="89276" marR="89276" marT="44661" marB="446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산업혁명 </a:t>
                      </a:r>
                      <a:r>
                        <a:rPr lang="en-US" altLang="ko-KR" sz="900" dirty="0"/>
                        <a:t>: 22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전자신문 </a:t>
                      </a:r>
                      <a:r>
                        <a:rPr lang="en-US" altLang="ko-KR" sz="900" dirty="0"/>
                        <a:t>: 13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산업 </a:t>
                      </a:r>
                      <a:r>
                        <a:rPr lang="en-US" altLang="ko-KR" sz="900" dirty="0"/>
                        <a:t>: 10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…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시작 </a:t>
                      </a:r>
                      <a:r>
                        <a:rPr lang="en-US" altLang="ko-KR" sz="900" dirty="0"/>
                        <a:t>: 1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문제 </a:t>
                      </a:r>
                      <a:r>
                        <a:rPr lang="en-US" altLang="ko-KR" sz="900" dirty="0"/>
                        <a:t>: 1</a:t>
                      </a:r>
                    </a:p>
                  </a:txBody>
                  <a:tcPr marL="89276" marR="89276" marT="44661" marB="446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0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 smtClean="0"/>
              <a:t>02. [</a:t>
            </a:r>
            <a:r>
              <a:rPr lang="ko-KR" altLang="en-US" sz="2000" smtClean="0"/>
              <a:t>한글 분석 </a:t>
            </a:r>
            <a:r>
              <a:rPr lang="en-US" altLang="ko-KR" sz="2000" smtClean="0"/>
              <a:t>+ </a:t>
            </a:r>
            <a:r>
              <a:rPr lang="ko-KR" altLang="en-US" sz="2000" smtClean="0"/>
              <a:t>워드클라우드</a:t>
            </a:r>
            <a:r>
              <a:rPr lang="en-US" altLang="ko-KR" sz="2000" smtClean="0"/>
              <a:t>] </a:t>
            </a:r>
            <a:r>
              <a:rPr lang="ko-KR" altLang="en-US" sz="2000" smtClean="0"/>
              <a:t>한글 뉴스 기사의 키워드 분석하기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 marL="428625" indent="-342900">
              <a:defRPr/>
            </a:pPr>
            <a:r>
              <a:rPr lang="ko-KR" altLang="en-US" dirty="0"/>
              <a:t>데이터 탐색 및 분석 모델 구축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히스토그램을 그려 단어 빈도를 시각적으로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sz="280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[7]</a:t>
            </a:r>
            <a:r>
              <a:rPr lang="en-US" altLang="ko-KR" dirty="0"/>
              <a:t>: </a:t>
            </a:r>
            <a:r>
              <a:rPr lang="ko-KR" altLang="en-US" dirty="0"/>
              <a:t>히스토그램에 레이블을 한글로 표시하기 위해 한글 폰트인 </a:t>
            </a:r>
            <a:r>
              <a:rPr lang="ko-KR" altLang="en-US" dirty="0" err="1"/>
              <a:t>맑은고딕체</a:t>
            </a:r>
            <a:r>
              <a:rPr lang="en-US" altLang="ko-KR" sz="900" dirty="0">
                <a:solidFill>
                  <a:srgbClr val="258BCD"/>
                </a:solidFill>
              </a:rPr>
              <a:t>malgun.ttf</a:t>
            </a:r>
            <a:r>
              <a:rPr lang="ko-KR" altLang="en-US" dirty="0"/>
              <a:t>를 설정</a:t>
            </a:r>
            <a:r>
              <a:rPr lang="en-US" altLang="ko-KR" sz="900" dirty="0" err="1">
                <a:solidFill>
                  <a:srgbClr val="258BCD"/>
                </a:solidFill>
              </a:rPr>
              <a:t>matplotlib.rc</a:t>
            </a:r>
            <a:r>
              <a:rPr lang="en-US" altLang="ko-KR" sz="900" dirty="0">
                <a:solidFill>
                  <a:srgbClr val="258BCD"/>
                </a:solidFill>
              </a:rPr>
              <a:t>( )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[8]</a:t>
            </a:r>
            <a:r>
              <a:rPr lang="en-US" altLang="ko-KR" dirty="0"/>
              <a:t>: </a:t>
            </a:r>
            <a:r>
              <a:rPr lang="ko-KR" altLang="en-US" dirty="0"/>
              <a:t>히스토그램을 만드는 방법은 </a:t>
            </a:r>
            <a:r>
              <a:rPr lang="en-US" altLang="ko-KR" dirty="0"/>
              <a:t>8</a:t>
            </a:r>
            <a:r>
              <a:rPr lang="ko-KR" altLang="en-US" dirty="0"/>
              <a:t>장 </a:t>
            </a:r>
            <a:r>
              <a:rPr lang="en-US" altLang="ko-KR" dirty="0"/>
              <a:t>01</a:t>
            </a:r>
            <a:r>
              <a:rPr lang="ko-KR" altLang="en-US" dirty="0"/>
              <a:t>절의 프로젝트와 같음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116013" y="1916113"/>
          <a:ext cx="6696075" cy="415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8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[7]:</a:t>
                      </a:r>
                    </a:p>
                  </a:txBody>
                  <a:tcPr marL="89275" marR="89275" marT="44662" marB="446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font_path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"c:/Windows/fonts/malgun.ttf"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font_name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font_manager.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FontProperties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fname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font_path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get_name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matplotlib.rc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('font', family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font_name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  <a:endParaRPr kumimoji="1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5" marR="89275" marT="44662" marB="446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0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[8]:</a:t>
                      </a:r>
                    </a:p>
                  </a:txBody>
                  <a:tcPr marL="89275" marR="89275" marT="44662" marB="446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plt.figure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figsize</a:t>
                      </a:r>
                      <a:r>
                        <a:rPr lang="en-US" altLang="ko-KR" sz="900" dirty="0"/>
                        <a:t> = (12, 5))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plt.xlabel</a:t>
                      </a:r>
                      <a:r>
                        <a:rPr lang="en-US" altLang="ko-KR" sz="900" dirty="0"/>
                        <a:t>('</a:t>
                      </a:r>
                      <a:r>
                        <a:rPr lang="ko-KR" altLang="en-US" sz="900" dirty="0"/>
                        <a:t>키워드</a:t>
                      </a:r>
                      <a:r>
                        <a:rPr lang="en-US" altLang="ko-KR" sz="900" dirty="0"/>
                        <a:t>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plt.ylabel</a:t>
                      </a:r>
                      <a:r>
                        <a:rPr lang="en-US" altLang="ko-KR" sz="900" dirty="0"/>
                        <a:t>('</a:t>
                      </a:r>
                      <a:r>
                        <a:rPr lang="ko-KR" altLang="en-US" sz="900" dirty="0"/>
                        <a:t>빈도수</a:t>
                      </a:r>
                      <a:r>
                        <a:rPr lang="en-US" altLang="ko-KR" sz="900" dirty="0"/>
                        <a:t>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plt.grid</a:t>
                      </a:r>
                      <a:r>
                        <a:rPr lang="en-US" altLang="ko-KR" sz="900" dirty="0"/>
                        <a:t>(True)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sorted_Keys</a:t>
                      </a:r>
                      <a:r>
                        <a:rPr lang="en-US" altLang="ko-KR" sz="900" dirty="0"/>
                        <a:t> = sorted(</a:t>
                      </a:r>
                      <a:r>
                        <a:rPr lang="en-US" altLang="ko-KR" sz="900" dirty="0" err="1"/>
                        <a:t>word_count</a:t>
                      </a:r>
                      <a:r>
                        <a:rPr lang="en-US" altLang="ko-KR" sz="900" dirty="0"/>
                        <a:t>, key = </a:t>
                      </a:r>
                      <a:r>
                        <a:rPr lang="en-US" altLang="ko-KR" sz="900" dirty="0" err="1"/>
                        <a:t>word_count.get</a:t>
                      </a:r>
                      <a:r>
                        <a:rPr lang="en-US" altLang="ko-KR" sz="900" dirty="0"/>
                        <a:t>, reverse = True)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sorted_Values</a:t>
                      </a:r>
                      <a:r>
                        <a:rPr lang="en-US" altLang="ko-KR" sz="900" dirty="0"/>
                        <a:t> = sorted(</a:t>
                      </a:r>
                      <a:r>
                        <a:rPr lang="en-US" altLang="ko-KR" sz="900" dirty="0" err="1"/>
                        <a:t>word_count.values</a:t>
                      </a:r>
                      <a:r>
                        <a:rPr lang="en-US" altLang="ko-KR" sz="900" dirty="0"/>
                        <a:t>(), reverse = True)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plt</a:t>
                      </a:r>
                      <a:r>
                        <a:rPr lang="en-US" altLang="ko-KR" sz="900" b="0" dirty="0" err="1"/>
                        <a:t>.</a:t>
                      </a:r>
                      <a:r>
                        <a:rPr lang="en-US" altLang="ko-KR" sz="900" b="1" dirty="0" err="1"/>
                        <a:t>bar</a:t>
                      </a:r>
                      <a:r>
                        <a:rPr lang="en-US" altLang="ko-KR" sz="900" dirty="0"/>
                        <a:t>(range(</a:t>
                      </a:r>
                      <a:r>
                        <a:rPr lang="en-US" altLang="ko-KR" sz="900" dirty="0" err="1"/>
                        <a:t>len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word_count</a:t>
                      </a:r>
                      <a:r>
                        <a:rPr lang="en-US" altLang="ko-KR" sz="900" dirty="0"/>
                        <a:t>)), </a:t>
                      </a:r>
                      <a:r>
                        <a:rPr lang="en-US" altLang="ko-KR" sz="900" dirty="0" err="1"/>
                        <a:t>sorted_Values</a:t>
                      </a:r>
                      <a:r>
                        <a:rPr lang="en-US" altLang="ko-KR" sz="900" dirty="0"/>
                        <a:t>, align = 'center')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plt.</a:t>
                      </a:r>
                      <a:r>
                        <a:rPr lang="en-US" altLang="ko-KR" sz="900" b="1" dirty="0" err="1"/>
                        <a:t>xticks</a:t>
                      </a:r>
                      <a:r>
                        <a:rPr lang="en-US" altLang="ko-KR" sz="900" dirty="0"/>
                        <a:t>(range(</a:t>
                      </a:r>
                      <a:r>
                        <a:rPr lang="en-US" altLang="ko-KR" sz="900" dirty="0" err="1"/>
                        <a:t>len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word_count</a:t>
                      </a:r>
                      <a:r>
                        <a:rPr lang="en-US" altLang="ko-KR" sz="900" dirty="0"/>
                        <a:t>)), list(</a:t>
                      </a:r>
                      <a:r>
                        <a:rPr lang="en-US" altLang="ko-KR" sz="900" dirty="0" err="1"/>
                        <a:t>sorted_Keys</a:t>
                      </a:r>
                      <a:r>
                        <a:rPr lang="en-US" altLang="ko-KR" sz="900" dirty="0"/>
                        <a:t>), rotation = '75')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plt.show</a:t>
                      </a:r>
                      <a:r>
                        <a:rPr lang="en-US" altLang="ko-KR" sz="900" dirty="0"/>
                        <a:t>()</a:t>
                      </a:r>
                    </a:p>
                  </a:txBody>
                  <a:tcPr marL="89275" marR="89275" marT="44662" marB="446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17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Out[8]: </a:t>
                      </a:r>
                      <a:endParaRPr kumimoji="0" lang="en-US" altLang="ko-KR" sz="1100" dirty="0">
                        <a:solidFill>
                          <a:srgbClr val="258BCD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5" marR="89275" marT="44662" marB="446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0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5" marR="89275" marT="44662" marB="446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712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443" r="757"/>
          <a:stretch>
            <a:fillRect/>
          </a:stretch>
        </p:blipFill>
        <p:spPr bwMode="auto">
          <a:xfrm>
            <a:off x="1835150" y="4144963"/>
            <a:ext cx="3743325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59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921625" cy="547688"/>
          </a:xfrm>
        </p:spPr>
        <p:txBody>
          <a:bodyPr/>
          <a:lstStyle/>
          <a:p>
            <a:r>
              <a:rPr lang="en-US" altLang="ko-KR" sz="2000" smtClean="0"/>
              <a:t>02. [</a:t>
            </a:r>
            <a:r>
              <a:rPr lang="ko-KR" altLang="en-US" sz="2000" smtClean="0"/>
              <a:t>한글 분석 </a:t>
            </a:r>
            <a:r>
              <a:rPr lang="en-US" altLang="ko-KR" sz="2000" smtClean="0"/>
              <a:t>+ </a:t>
            </a:r>
            <a:r>
              <a:rPr lang="ko-KR" altLang="en-US" sz="2000" smtClean="0"/>
              <a:t>워드클라우드</a:t>
            </a:r>
            <a:r>
              <a:rPr lang="en-US" altLang="ko-KR" sz="2000" smtClean="0"/>
              <a:t>] </a:t>
            </a:r>
            <a:r>
              <a:rPr lang="ko-KR" altLang="en-US" sz="2000" smtClean="0"/>
              <a:t>한글 뉴스 기사의 키워드 분석하기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 marL="428625" indent="-342900"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428625" indent="-342900">
              <a:defRPr/>
            </a:pPr>
            <a:endParaRPr lang="en-US" altLang="ko-KR" sz="2800" dirty="0"/>
          </a:p>
          <a:p>
            <a:pPr marL="428625" indent="-342900">
              <a:defRPr/>
            </a:pPr>
            <a:endParaRPr lang="en-US" altLang="ko-KR" sz="2800" dirty="0"/>
          </a:p>
          <a:p>
            <a:pPr marL="428625" indent="-342900">
              <a:defRPr/>
            </a:pPr>
            <a:endParaRPr lang="en-US" altLang="ko-KR" sz="2800" dirty="0"/>
          </a:p>
          <a:p>
            <a:pPr marL="428625" indent="-342900">
              <a:defRPr/>
            </a:pPr>
            <a:endParaRPr lang="en-US" altLang="ko-KR" sz="2800" dirty="0"/>
          </a:p>
          <a:p>
            <a:pPr marL="428625" indent="-342900">
              <a:defRPr/>
            </a:pPr>
            <a:endParaRPr lang="en-US" altLang="ko-KR" sz="2800" dirty="0"/>
          </a:p>
          <a:p>
            <a:pPr marL="790575" lvl="2" indent="-342900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[9]</a:t>
            </a:r>
            <a:r>
              <a:rPr lang="en-US" altLang="ko-KR" dirty="0"/>
              <a:t>: </a:t>
            </a:r>
            <a:r>
              <a:rPr lang="ko-KR" altLang="en-US" dirty="0" err="1"/>
              <a:t>워드클라우드</a:t>
            </a:r>
            <a:r>
              <a:rPr lang="ko-KR" altLang="en-US" dirty="0"/>
              <a:t> 객체를 생성하고</a:t>
            </a:r>
            <a:r>
              <a:rPr lang="en-US" altLang="ko-KR" sz="800" dirty="0" err="1">
                <a:solidFill>
                  <a:srgbClr val="258BCD"/>
                </a:solidFill>
              </a:rPr>
              <a:t>WordCloud</a:t>
            </a:r>
            <a:r>
              <a:rPr lang="en-US" altLang="ko-KR" sz="800" dirty="0">
                <a:solidFill>
                  <a:srgbClr val="258BCD"/>
                </a:solidFill>
              </a:rPr>
              <a:t>( </a:t>
            </a:r>
            <a:r>
              <a:rPr lang="en-US" altLang="ko-KR" dirty="0"/>
              <a:t>), </a:t>
            </a:r>
            <a:r>
              <a:rPr lang="en-US" altLang="ko-KR" dirty="0" err="1"/>
              <a:t>word_count</a:t>
            </a:r>
            <a:r>
              <a:rPr lang="ko-KR" altLang="en-US" dirty="0"/>
              <a:t>에서 </a:t>
            </a:r>
            <a:r>
              <a:rPr lang="ko-KR" altLang="en-US" dirty="0" err="1"/>
              <a:t>단어별</a:t>
            </a:r>
            <a:r>
              <a:rPr lang="ko-KR" altLang="en-US" dirty="0"/>
              <a:t> 빈도수를 계산해서</a:t>
            </a:r>
            <a:r>
              <a:rPr lang="en-US" altLang="ko-KR" sz="800" dirty="0" err="1">
                <a:solidFill>
                  <a:srgbClr val="258BCD"/>
                </a:solidFill>
              </a:rPr>
              <a:t>wc.generate_from_frequencies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en-US" altLang="ko-KR" dirty="0"/>
              <a:t>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cloud </a:t>
            </a:r>
            <a:r>
              <a:rPr lang="ko-KR" altLang="en-US" dirty="0"/>
              <a:t>객체에 저장하고</a:t>
            </a:r>
            <a:r>
              <a:rPr lang="en-US" altLang="ko-KR" dirty="0"/>
              <a:t>,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생성</a:t>
            </a:r>
            <a:r>
              <a:rPr lang="en-US" altLang="ko-KR" sz="800" dirty="0" err="1">
                <a:solidFill>
                  <a:srgbClr val="258BCD"/>
                </a:solidFill>
              </a:rPr>
              <a:t>plt</a:t>
            </a:r>
            <a:r>
              <a:rPr lang="en-US" altLang="ko-KR" sz="800" dirty="0">
                <a:solidFill>
                  <a:srgbClr val="258BCD"/>
                </a:solidFill>
              </a:rPr>
              <a:t>. </a:t>
            </a:r>
            <a:r>
              <a:rPr lang="en-US" altLang="ko-KR" sz="800" dirty="0" err="1">
                <a:solidFill>
                  <a:srgbClr val="258BCD"/>
                </a:solidFill>
              </a:rPr>
              <a:t>imshow</a:t>
            </a:r>
            <a:r>
              <a:rPr lang="en-US" altLang="ko-KR" sz="800" dirty="0">
                <a:solidFill>
                  <a:srgbClr val="258BCD"/>
                </a:solidFill>
              </a:rPr>
              <a:t>( )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[10]</a:t>
            </a:r>
            <a:r>
              <a:rPr lang="en-US" altLang="ko-KR" dirty="0"/>
              <a:t>: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</a:t>
            </a:r>
            <a:r>
              <a:rPr lang="en-US" altLang="ko-KR" dirty="0"/>
              <a:t>jpg </a:t>
            </a:r>
            <a:r>
              <a:rPr lang="ko-KR" altLang="en-US" dirty="0"/>
              <a:t>파일로 저장</a:t>
            </a:r>
            <a:r>
              <a:rPr lang="en-US" altLang="ko-KR" sz="800" dirty="0" err="1">
                <a:solidFill>
                  <a:srgbClr val="258BCD"/>
                </a:solidFill>
              </a:rPr>
              <a:t>to_file</a:t>
            </a:r>
            <a:r>
              <a:rPr lang="en-US" altLang="ko-KR" sz="800" dirty="0">
                <a:solidFill>
                  <a:srgbClr val="258BCD"/>
                </a:solidFill>
              </a:rPr>
              <a:t>( ).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16013" y="1628775"/>
          <a:ext cx="6048375" cy="334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9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39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[9]:</a:t>
                      </a:r>
                    </a:p>
                  </a:txBody>
                  <a:tcPr marL="89271" marR="89271" marT="44630" marB="4463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wc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WordCloud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font_path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background_color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'ivory', width = 800, height = 600)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cloud = </a:t>
                      </a: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wc.</a:t>
                      </a:r>
                      <a:r>
                        <a:rPr kumimoji="1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generate_from_frequencies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word_count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plt.figure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figsize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(8, 8))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</a:t>
                      </a:r>
                      <a:r>
                        <a:rPr kumimoji="1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imshow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(cloud)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plt.axis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('off')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plt.show</a:t>
                      </a:r>
                      <a:r>
                        <a:rPr kumimoji="1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  <a:endParaRPr kumimoji="1" lang="en-US" altLang="ko-KR" sz="1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1" marR="89271" marT="44630" marB="4463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8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Out[9]: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1" marR="89271" marT="44630" marB="4463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L="89271" marR="89271" marT="44630" marB="4463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[10]:</a:t>
                      </a:r>
                    </a:p>
                  </a:txBody>
                  <a:tcPr marL="89271" marR="89271" marT="44630" marB="4463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cloud.to_file</a:t>
                      </a:r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inputFileName</a:t>
                      </a:r>
                      <a:r>
                        <a:rPr lang="en-US" altLang="ko-KR" sz="1100" dirty="0"/>
                        <a:t> + '_cloud.jpg')</a:t>
                      </a:r>
                      <a:endParaRPr kumimoji="0" lang="en-US" altLang="ko-KR" sz="1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1" marR="89271" marT="44630" marB="4463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14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924175"/>
            <a:ext cx="2087563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93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28575" cmpd="sng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E09F8F9BE86374B91B2D6621B945848" ma:contentTypeVersion="14" ma:contentTypeDescription="새 문서를 만듭니다." ma:contentTypeScope="" ma:versionID="6b1363346b34bd9a27b45e235adbd077">
  <xsd:schema xmlns:xsd="http://www.w3.org/2001/XMLSchema" xmlns:xs="http://www.w3.org/2001/XMLSchema" xmlns:p="http://schemas.microsoft.com/office/2006/metadata/properties" xmlns:ns3="46e78bf9-32b5-4ca0-b108-c1455f55776f" xmlns:ns4="aa95e295-25b8-40d7-9173-5dcc31fb3a11" targetNamespace="http://schemas.microsoft.com/office/2006/metadata/properties" ma:root="true" ma:fieldsID="be2121bc043e4d110e0d2ef1ace24371" ns3:_="" ns4:_="">
    <xsd:import namespace="46e78bf9-32b5-4ca0-b108-c1455f55776f"/>
    <xsd:import namespace="aa95e295-25b8-40d7-9173-5dcc31fb3a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78bf9-32b5-4ca0-b108-c1455f5577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95e295-25b8-40d7-9173-5dcc31fb3a1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D92EE9-BFB7-45FC-95DE-9EDD3C0B51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e78bf9-32b5-4ca0-b108-c1455f55776f"/>
    <ds:schemaRef ds:uri="aa95e295-25b8-40d7-9173-5dcc31fb3a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1481C3-D2CB-4CD0-B95E-A3F792EF8585}">
  <ds:schemaRefs>
    <ds:schemaRef ds:uri="46e78bf9-32b5-4ca0-b108-c1455f55776f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aa95e295-25b8-40d7-9173-5dcc31fb3a11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4A4F3E7-7BF3-4925-B5D1-4832DACA1B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45130</TotalTime>
  <Words>1226</Words>
  <Application>Microsoft Office PowerPoint</Application>
  <PresentationFormat>화면 슬라이드 쇼(4:3)</PresentationFormat>
  <Paragraphs>283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HY견고딕</vt:lpstr>
      <vt:lpstr>굴림</vt:lpstr>
      <vt:lpstr>맑은 고딕</vt:lpstr>
      <vt:lpstr>Arial</vt:lpstr>
      <vt:lpstr>Lucida Sans Unicode</vt:lpstr>
      <vt:lpstr>Tahoma</vt:lpstr>
      <vt:lpstr>Verdana</vt:lpstr>
      <vt:lpstr>Wingdings</vt:lpstr>
      <vt:lpstr>Wingdings 2</vt:lpstr>
      <vt:lpstr>Wingdings 3</vt:lpstr>
      <vt:lpstr>광장</vt:lpstr>
      <vt:lpstr>Office 테마</vt:lpstr>
      <vt:lpstr>텍스트 빈도 분석 – 2     </vt:lpstr>
      <vt:lpstr>02. [한글 분석 + 워드클라우드] 한글 뉴스 기사의 키워드 분석하기</vt:lpstr>
      <vt:lpstr>02. [한글 분석 + 워드클라우드] 한글 뉴스 기사의 키워드 분석하기</vt:lpstr>
      <vt:lpstr>02. [한글 분석 + 워드클라우드] 한글 뉴스 기사의 키워드 분석하기</vt:lpstr>
      <vt:lpstr>02. [한글 분석 + 워드클라우드] 한글 뉴스 기사의 키워드 분석하기</vt:lpstr>
      <vt:lpstr>02. [한글 분석 + 워드클라우드] 한글 뉴스 기사의 키워드 분석하기</vt:lpstr>
      <vt:lpstr>02. [한글 분석 + 워드클라우드] 한글 뉴스 기사의 키워드 분석하기</vt:lpstr>
      <vt:lpstr>02. [한글 분석 + 워드클라우드] 한글 뉴스 기사의 키워드 분석하기</vt:lpstr>
      <vt:lpstr>02. [한글 분석 + 워드클라우드] 한글 뉴스 기사의 키워드 분석하기</vt:lpstr>
      <vt:lpstr>TF-IDF</vt:lpstr>
      <vt:lpstr>TF-IDF</vt:lpstr>
      <vt:lpstr>TF-IDF</vt:lpstr>
      <vt:lpstr>TF-IDF</vt:lpstr>
      <vt:lpstr>TF-IDF</vt:lpstr>
      <vt:lpstr>TF-IDF</vt:lpstr>
      <vt:lpstr>TF-IDF</vt:lpstr>
      <vt:lpstr>TF-IDF</vt:lpstr>
      <vt:lpstr>TF-IDF 과정</vt:lpstr>
      <vt:lpstr>TF-IDF 과정</vt:lpstr>
      <vt:lpstr>TF-IDF 과정</vt:lpstr>
      <vt:lpstr>TF-IDF 과정</vt:lpstr>
      <vt:lpstr>Simple TF-IDF</vt:lpstr>
      <vt:lpstr>Simple TF-IDF</vt:lpstr>
      <vt:lpstr>Simple TF-IDF</vt:lpstr>
      <vt:lpstr>Simple TF-IDF</vt:lpstr>
      <vt:lpstr>Simple TF-IDF</vt:lpstr>
      <vt:lpstr>Simple TF-IDF</vt:lpstr>
      <vt:lpstr>TF-IDF – 영문 데이터 활용</vt:lpstr>
      <vt:lpstr>TF-IDF – 영문 데이터 활용</vt:lpstr>
      <vt:lpstr>TF-IDF – 영문 데이터 활용</vt:lpstr>
      <vt:lpstr>TF-IDF – 영문 데이터 활용</vt:lpstr>
      <vt:lpstr>TF-IDF – 영문 데이터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 데이터의 분석 기법  및 인프라 기술</dc:title>
  <dc:creator>VarietyHoriC</dc:creator>
  <cp:lastModifiedBy>최도진</cp:lastModifiedBy>
  <cp:revision>3554</cp:revision>
  <cp:lastPrinted>2016-09-27T06:45:30Z</cp:lastPrinted>
  <dcterms:created xsi:type="dcterms:W3CDTF">2012-07-16T20:46:39Z</dcterms:created>
  <dcterms:modified xsi:type="dcterms:W3CDTF">2022-11-08T07:15:51Z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0x010100DE09F8F9BE86374B91B2D6621B945848</vt:lpwstr>
  </property>
</Properties>
</file>